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9"/>
  </p:notesMasterIdLst>
  <p:sldIdLst>
    <p:sldId id="656" r:id="rId2"/>
    <p:sldId id="312" r:id="rId3"/>
    <p:sldId id="314" r:id="rId4"/>
    <p:sldId id="317" r:id="rId5"/>
    <p:sldId id="668" r:id="rId6"/>
    <p:sldId id="669" r:id="rId7"/>
    <p:sldId id="282" r:id="rId8"/>
  </p:sldIdLst>
  <p:sldSz cx="9144000" cy="6858000" type="screen4x3"/>
  <p:notesSz cx="6858000" cy="9144000"/>
  <p:defaultTextStyle>
    <a:defPPr>
      <a:defRPr lang="en-US"/>
    </a:defPPr>
    <a:lvl1pPr algn="ctr" rtl="0" fontAlgn="base">
      <a:spcBef>
        <a:spcPct val="0"/>
      </a:spcBef>
      <a:spcAft>
        <a:spcPct val="0"/>
      </a:spcAft>
      <a:defRPr sz="4400" kern="1200">
        <a:solidFill>
          <a:schemeClr val="tx1"/>
        </a:solidFill>
        <a:latin typeface="Arial" charset="0"/>
        <a:ea typeface="+mn-ea"/>
        <a:cs typeface="+mn-cs"/>
      </a:defRPr>
    </a:lvl1pPr>
    <a:lvl2pPr marL="457200" algn="ctr" rtl="0" fontAlgn="base">
      <a:spcBef>
        <a:spcPct val="0"/>
      </a:spcBef>
      <a:spcAft>
        <a:spcPct val="0"/>
      </a:spcAft>
      <a:defRPr sz="4400" kern="1200">
        <a:solidFill>
          <a:schemeClr val="tx1"/>
        </a:solidFill>
        <a:latin typeface="Arial" charset="0"/>
        <a:ea typeface="+mn-ea"/>
        <a:cs typeface="+mn-cs"/>
      </a:defRPr>
    </a:lvl2pPr>
    <a:lvl3pPr marL="914400" algn="ctr" rtl="0" fontAlgn="base">
      <a:spcBef>
        <a:spcPct val="0"/>
      </a:spcBef>
      <a:spcAft>
        <a:spcPct val="0"/>
      </a:spcAft>
      <a:defRPr sz="4400" kern="1200">
        <a:solidFill>
          <a:schemeClr val="tx1"/>
        </a:solidFill>
        <a:latin typeface="Arial" charset="0"/>
        <a:ea typeface="+mn-ea"/>
        <a:cs typeface="+mn-cs"/>
      </a:defRPr>
    </a:lvl3pPr>
    <a:lvl4pPr marL="1371600" algn="ctr" rtl="0" fontAlgn="base">
      <a:spcBef>
        <a:spcPct val="0"/>
      </a:spcBef>
      <a:spcAft>
        <a:spcPct val="0"/>
      </a:spcAft>
      <a:defRPr sz="4400" kern="1200">
        <a:solidFill>
          <a:schemeClr val="tx1"/>
        </a:solidFill>
        <a:latin typeface="Arial" charset="0"/>
        <a:ea typeface="+mn-ea"/>
        <a:cs typeface="+mn-cs"/>
      </a:defRPr>
    </a:lvl4pPr>
    <a:lvl5pPr marL="1828800" algn="ctr" rtl="0" fontAlgn="base">
      <a:spcBef>
        <a:spcPct val="0"/>
      </a:spcBef>
      <a:spcAft>
        <a:spcPct val="0"/>
      </a:spcAft>
      <a:defRPr sz="4400" kern="1200">
        <a:solidFill>
          <a:schemeClr val="tx1"/>
        </a:solidFill>
        <a:latin typeface="Arial" charset="0"/>
        <a:ea typeface="+mn-ea"/>
        <a:cs typeface="+mn-cs"/>
      </a:defRPr>
    </a:lvl5pPr>
    <a:lvl6pPr marL="2286000" algn="l" defTabSz="914400" rtl="0" eaLnBrk="1" latinLnBrk="0" hangingPunct="1">
      <a:defRPr sz="4400" kern="1200">
        <a:solidFill>
          <a:schemeClr val="tx1"/>
        </a:solidFill>
        <a:latin typeface="Arial" charset="0"/>
        <a:ea typeface="+mn-ea"/>
        <a:cs typeface="+mn-cs"/>
      </a:defRPr>
    </a:lvl6pPr>
    <a:lvl7pPr marL="2743200" algn="l" defTabSz="914400" rtl="0" eaLnBrk="1" latinLnBrk="0" hangingPunct="1">
      <a:defRPr sz="4400" kern="1200">
        <a:solidFill>
          <a:schemeClr val="tx1"/>
        </a:solidFill>
        <a:latin typeface="Arial" charset="0"/>
        <a:ea typeface="+mn-ea"/>
        <a:cs typeface="+mn-cs"/>
      </a:defRPr>
    </a:lvl7pPr>
    <a:lvl8pPr marL="3200400" algn="l" defTabSz="914400" rtl="0" eaLnBrk="1" latinLnBrk="0" hangingPunct="1">
      <a:defRPr sz="4400" kern="1200">
        <a:solidFill>
          <a:schemeClr val="tx1"/>
        </a:solidFill>
        <a:latin typeface="Arial" charset="0"/>
        <a:ea typeface="+mn-ea"/>
        <a:cs typeface="+mn-cs"/>
      </a:defRPr>
    </a:lvl8pPr>
    <a:lvl9pPr marL="3657600" algn="l" defTabSz="914400" rtl="0" eaLnBrk="1" latinLnBrk="0" hangingPunct="1">
      <a:defRPr sz="4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6E6C4"/>
    <a:srgbClr val="009900"/>
    <a:srgbClr val="ABABA3"/>
    <a:srgbClr val="BEBEB2"/>
    <a:srgbClr val="D4C18C"/>
    <a:srgbClr val="C2A85E"/>
    <a:srgbClr val="A7AB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9" autoAdjust="0"/>
    <p:restoredTop sz="82993" autoAdjust="0"/>
  </p:normalViewPr>
  <p:slideViewPr>
    <p:cSldViewPr>
      <p:cViewPr varScale="1">
        <p:scale>
          <a:sx n="114" d="100"/>
          <a:sy n="114" d="100"/>
        </p:scale>
        <p:origin x="76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83" d="100"/>
          <a:sy n="83" d="100"/>
        </p:scale>
        <p:origin x="-249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727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27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727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7625CA5-99AA-4A85-8E17-984E5149EAF1}" type="slidenum">
              <a:rPr lang="en-US"/>
              <a:pPr>
                <a:defRPr/>
              </a:pPr>
              <a:t>‹#›</a:t>
            </a:fld>
            <a:endParaRPr lang="en-US"/>
          </a:p>
        </p:txBody>
      </p:sp>
    </p:spTree>
    <p:extLst>
      <p:ext uri="{BB962C8B-B14F-4D97-AF65-F5344CB8AC3E}">
        <p14:creationId xmlns:p14="http://schemas.microsoft.com/office/powerpoint/2010/main" val="1552453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4185544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Troop Key 3</a:t>
            </a:r>
          </a:p>
          <a:p>
            <a:r>
              <a:rPr lang="en-US" dirty="0"/>
              <a:t>Explain that the unit Key 3 is a critical component to the success of the troop. The troop Key 3 consists of the troop committee chair, the Scoutmaster, and the chartered organization representative. The unit commissioner serves as an advisor to the Key 3. This group usually meets once a month to discuss the troop, its challenges, upcoming events, and progress toward completing its action plan and Journey to Excellence goals just like any other Scouting Key 3. It is a time for the troop’s Key 3 to spot early warning signs and work together toward continued troop success to support the troop’s youth leaders. The unit commissioner meets with them to support their efforts, to help with problem solving, and to keep the troop moving in sync with the district and council calendars.</a:t>
            </a:r>
          </a:p>
          <a:p>
            <a:r>
              <a:rPr lang="en-US" b="1" dirty="0"/>
              <a:t>Summary</a:t>
            </a:r>
          </a:p>
          <a:p>
            <a:r>
              <a:rPr lang="en-US" dirty="0"/>
              <a:t>When the relationship between the chartered organization and the troop is strong and the troop is involved in the life of the organization, the troop is nearly always successful in providing quality programs, recruiting and retaining members, and making a difference in the life of the chartered organization and the families involved. The troop committee is instrumental in fostering that relationship.</a:t>
            </a:r>
          </a:p>
        </p:txBody>
      </p:sp>
      <p:sp>
        <p:nvSpPr>
          <p:cNvPr id="4" name="Slide Number Placeholder 3"/>
          <p:cNvSpPr>
            <a:spLocks noGrp="1"/>
          </p:cNvSpPr>
          <p:nvPr>
            <p:ph type="sldNum" sz="quarter" idx="10"/>
          </p:nvPr>
        </p:nvSpPr>
        <p:spPr/>
        <p:txBody>
          <a:bodyPr/>
          <a:lstStyle/>
          <a:p>
            <a:pPr>
              <a:defRPr/>
            </a:pPr>
            <a:fld id="{B6C993D8-B9CC-4AB0-AFBA-9ED35C07EF63}" type="slidenum">
              <a:rPr lang="en-US" smtClean="0"/>
              <a:pPr>
                <a:defRPr/>
              </a:pPr>
              <a:t>3</a:t>
            </a:fld>
            <a:endParaRPr lang="en-US"/>
          </a:p>
        </p:txBody>
      </p:sp>
    </p:spTree>
    <p:extLst>
      <p:ext uri="{BB962C8B-B14F-4D97-AF65-F5344CB8AC3E}">
        <p14:creationId xmlns:p14="http://schemas.microsoft.com/office/powerpoint/2010/main" val="251858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99C2EAF-727A-467C-B765-125E5B4572B8}" type="slidenum">
              <a:rPr lang="en-US" smtClean="0"/>
              <a:pPr/>
              <a:t>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54065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99C2EAF-727A-467C-B765-125E5B4572B8}" type="slidenum">
              <a:rPr lang="en-US" smtClean="0"/>
              <a:pPr/>
              <a:t>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2119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312BB4A-958D-40AD-982C-D407BB906D6E}" type="slidenum">
              <a:rPr lang="en-US" smtClean="0"/>
              <a:pPr/>
              <a:t>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37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4194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15890300"/>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52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38830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148263"/>
            <a:ext cx="54864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8558172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3809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7113627"/>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1"/>
            <a:ext cx="2057400" cy="48767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533401"/>
            <a:ext cx="6019800" cy="48767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9378031"/>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4BFE-0658-4995-982A-9F623A90616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1284797"/>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7" name="bg object 17"/>
          <p:cNvSpPr/>
          <p:nvPr/>
        </p:nvSpPr>
        <p:spPr>
          <a:xfrm>
            <a:off x="6934200" y="5960364"/>
            <a:ext cx="1059166" cy="13411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g object 18"/>
          <p:cNvSpPr/>
          <p:nvPr/>
        </p:nvSpPr>
        <p:spPr>
          <a:xfrm>
            <a:off x="185928" y="6509004"/>
            <a:ext cx="1830323" cy="2971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ctrTitle"/>
          </p:nvPr>
        </p:nvSpPr>
        <p:spPr>
          <a:xfrm>
            <a:off x="679297" y="1073911"/>
            <a:ext cx="7785404" cy="11226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9/2/2021</a:t>
            </a:fld>
            <a:endParaRPr lang="en-US"/>
          </a:p>
        </p:txBody>
      </p:sp>
      <p:sp>
        <p:nvSpPr>
          <p:cNvPr id="6" name="Holder 6"/>
          <p:cNvSpPr>
            <a:spLocks noGrp="1"/>
          </p:cNvSpPr>
          <p:nvPr>
            <p:ph type="sldNum" sz="quarter" idx="7"/>
          </p:nvPr>
        </p:nvSpPr>
        <p:spPr/>
        <p:txBody>
          <a:bodyPr lIns="0" tIns="0" rIns="0" bIns="0"/>
          <a:lstStyle>
            <a:lvl1pPr>
              <a:defRPr sz="1000" b="1" i="0">
                <a:solidFill>
                  <a:srgbClr val="93B3D5"/>
                </a:solidFill>
                <a:latin typeface="Arial"/>
                <a:cs typeface="Arial"/>
              </a:defRPr>
            </a:lvl1pPr>
          </a:lstStyle>
          <a:p>
            <a:pPr marL="38100">
              <a:lnSpc>
                <a:spcPct val="100000"/>
              </a:lnSpc>
            </a:pPr>
            <a:fld id="{81D60167-4931-47E6-BA6A-407CBD079E47}" type="slidenum">
              <a:rPr spc="-5" dirty="0"/>
              <a:t>‹#›</a:t>
            </a:fld>
            <a:endParaRPr spc="-5" dirty="0"/>
          </a:p>
        </p:txBody>
      </p:sp>
    </p:spTree>
    <p:extLst>
      <p:ext uri="{BB962C8B-B14F-4D97-AF65-F5344CB8AC3E}">
        <p14:creationId xmlns:p14="http://schemas.microsoft.com/office/powerpoint/2010/main" val="1420621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CF002F"/>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Tree>
    <p:extLst>
      <p:ext uri="{BB962C8B-B14F-4D97-AF65-F5344CB8AC3E}">
        <p14:creationId xmlns:p14="http://schemas.microsoft.com/office/powerpoint/2010/main" val="2101269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lvl1pPr algn="ctr">
              <a:defRPr b="1">
                <a:solidFill>
                  <a:srgbClr val="006600"/>
                </a:solidFill>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35009153"/>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8298132"/>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380999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2423516"/>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1478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514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53967976"/>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457200" y="1600201"/>
            <a:ext cx="4038600" cy="3809999"/>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09999"/>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750281"/>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674051"/>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7576893"/>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108522"/>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9017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533399"/>
            <a:ext cx="5111750" cy="4876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39750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66562235"/>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334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Rectangle 7"/>
          <p:cNvSpPr/>
          <p:nvPr/>
        </p:nvSpPr>
        <p:spPr>
          <a:xfrm>
            <a:off x="0" y="0"/>
            <a:ext cx="914400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8" name="Picture 12" descr="AnnivGrStandard_Rev.gif"/>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23825" y="38100"/>
            <a:ext cx="2390775" cy="384175"/>
          </a:xfrm>
          <a:prstGeom prst="rect">
            <a:avLst/>
          </a:prstGeom>
          <a:noFill/>
          <a:ln w="9525">
            <a:noFill/>
            <a:miter lim="800000"/>
            <a:headEnd/>
            <a:tailEnd/>
          </a:ln>
        </p:spPr>
      </p:pic>
      <p:sp>
        <p:nvSpPr>
          <p:cNvPr id="1029" name="Text Placeholder 2"/>
          <p:cNvSpPr>
            <a:spLocks noGrp="1"/>
          </p:cNvSpPr>
          <p:nvPr>
            <p:ph type="body" idx="1"/>
          </p:nvPr>
        </p:nvSpPr>
        <p:spPr bwMode="auto">
          <a:xfrm>
            <a:off x="457200" y="1600200"/>
            <a:ext cx="82296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p:nvSpPr>
        <p:spPr>
          <a:xfrm>
            <a:off x="0" y="6705600"/>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fld id="{BFC0D8A9-DA11-4EA3-8187-8F2E6743861F}" type="slidenum">
              <a:rPr lang="en-US" sz="1000" smtClean="0"/>
              <a:t>‹#›</a:t>
            </a:fld>
            <a:endParaRPr lang="en-US" sz="1000" dirty="0"/>
          </a:p>
        </p:txBody>
      </p:sp>
    </p:spTree>
    <p:extLst>
      <p:ext uri="{BB962C8B-B14F-4D97-AF65-F5344CB8AC3E}">
        <p14:creationId xmlns:p14="http://schemas.microsoft.com/office/powerpoint/2010/main" val="73256902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ransition advClick="0"/>
  <p:hf sldNum="0" hdr="0" ftr="0" dt="0"/>
  <p:txStyles>
    <p:titleStyle>
      <a:lvl1pPr algn="l" rtl="0" fontAlgn="base">
        <a:spcBef>
          <a:spcPct val="0"/>
        </a:spcBef>
        <a:spcAft>
          <a:spcPct val="0"/>
        </a:spcAft>
        <a:defRPr sz="4400" b="1" kern="1200" baseline="0">
          <a:solidFill>
            <a:srgbClr val="0000CC"/>
          </a:solidFill>
          <a:effectLst>
            <a:outerShdw blurRad="38100" dist="38100" dir="2700000" algn="tl">
              <a:srgbClr val="000000">
                <a:alpha val="43137"/>
              </a:srgbClr>
            </a:outerShdw>
          </a:effectLst>
          <a:latin typeface="+mj-lt"/>
          <a:ea typeface="ＭＳ Ｐゴシック" pitchFamily="1" charset="-128"/>
          <a:cs typeface="ＭＳ Ｐゴシック" pitchFamily="1" charset="-128"/>
        </a:defRPr>
      </a:lvl1pPr>
      <a:lvl2pPr algn="ctr" rtl="0" fontAlgn="base">
        <a:spcBef>
          <a:spcPct val="0"/>
        </a:spcBef>
        <a:spcAft>
          <a:spcPct val="0"/>
        </a:spcAft>
        <a:defRPr sz="4400">
          <a:solidFill>
            <a:schemeClr val="tx1"/>
          </a:solidFill>
          <a:latin typeface="Calibri" pitchFamily="34" charset="0"/>
          <a:ea typeface="ＭＳ Ｐゴシック" pitchFamily="1" charset="-128"/>
          <a:cs typeface="ＭＳ Ｐゴシック" pitchFamily="1" charset="-128"/>
        </a:defRPr>
      </a:lvl2pPr>
      <a:lvl3pPr algn="ctr" rtl="0" fontAlgn="base">
        <a:spcBef>
          <a:spcPct val="0"/>
        </a:spcBef>
        <a:spcAft>
          <a:spcPct val="0"/>
        </a:spcAft>
        <a:defRPr sz="4400">
          <a:solidFill>
            <a:schemeClr val="tx1"/>
          </a:solidFill>
          <a:latin typeface="Calibri" pitchFamily="34" charset="0"/>
          <a:ea typeface="ＭＳ Ｐゴシック" pitchFamily="1" charset="-128"/>
          <a:cs typeface="ＭＳ Ｐゴシック" pitchFamily="1" charset="-128"/>
        </a:defRPr>
      </a:lvl3pPr>
      <a:lvl4pPr algn="ctr" rtl="0" fontAlgn="base">
        <a:spcBef>
          <a:spcPct val="0"/>
        </a:spcBef>
        <a:spcAft>
          <a:spcPct val="0"/>
        </a:spcAft>
        <a:defRPr sz="4400">
          <a:solidFill>
            <a:schemeClr val="tx1"/>
          </a:solidFill>
          <a:latin typeface="Calibri" pitchFamily="34" charset="0"/>
          <a:ea typeface="ＭＳ Ｐゴシック" pitchFamily="1" charset="-128"/>
          <a:cs typeface="ＭＳ Ｐゴシック" pitchFamily="1" charset="-128"/>
        </a:defRPr>
      </a:lvl4pPr>
      <a:lvl5pPr algn="ctr" rtl="0" fontAlgn="base">
        <a:spcBef>
          <a:spcPct val="0"/>
        </a:spcBef>
        <a:spcAft>
          <a:spcPct val="0"/>
        </a:spcAft>
        <a:defRPr sz="4400">
          <a:solidFill>
            <a:schemeClr val="tx1"/>
          </a:solidFill>
          <a:latin typeface="Calibri" pitchFamily="34" charset="0"/>
          <a:ea typeface="ＭＳ Ｐゴシック" pitchFamily="1" charset="-128"/>
          <a:cs typeface="ＭＳ Ｐゴシック" pitchFamily="1"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1800" kern="1200">
          <a:solidFill>
            <a:schemeClr val="tx1"/>
          </a:solidFill>
          <a:latin typeface="+mn-lt"/>
          <a:ea typeface="ＭＳ Ｐゴシック" pitchFamily="1" charset="-128"/>
          <a:cs typeface="ＭＳ Ｐゴシック" pitchFamily="1" charset="-128"/>
        </a:defRPr>
      </a:lvl1pPr>
      <a:lvl2pPr marL="742950" indent="-285750" algn="l" rtl="0" fontAlgn="base">
        <a:spcBef>
          <a:spcPct val="20000"/>
        </a:spcBef>
        <a:spcAft>
          <a:spcPct val="0"/>
        </a:spcAft>
        <a:buFont typeface="Arial" charset="0"/>
        <a:buChar char="–"/>
        <a:defRPr sz="1800" kern="1200">
          <a:solidFill>
            <a:schemeClr val="tx1"/>
          </a:solidFill>
          <a:latin typeface="+mn-lt"/>
          <a:ea typeface="ＭＳ Ｐゴシック" pitchFamily="1" charset="-128"/>
          <a:cs typeface="+mn-cs"/>
        </a:defRPr>
      </a:lvl2pPr>
      <a:lvl3pPr marL="1143000" indent="-228600" algn="l" rtl="0" fontAlgn="base">
        <a:spcBef>
          <a:spcPct val="20000"/>
        </a:spcBef>
        <a:spcAft>
          <a:spcPct val="0"/>
        </a:spcAft>
        <a:buFont typeface="Arial" charset="0"/>
        <a:buChar char="•"/>
        <a:defRPr sz="1800" kern="1200">
          <a:solidFill>
            <a:schemeClr val="tx1"/>
          </a:solidFill>
          <a:latin typeface="+mn-lt"/>
          <a:ea typeface="ＭＳ Ｐゴシック" pitchFamily="1" charset="-128"/>
          <a:cs typeface="+mn-cs"/>
        </a:defRPr>
      </a:lvl3pPr>
      <a:lvl4pPr marL="1600200" indent="-228600" algn="l" rtl="0" fontAlgn="base">
        <a:spcBef>
          <a:spcPct val="20000"/>
        </a:spcBef>
        <a:spcAft>
          <a:spcPct val="0"/>
        </a:spcAft>
        <a:buFont typeface="Arial" charset="0"/>
        <a:buChar char="–"/>
        <a:defRPr sz="1800" kern="1200">
          <a:solidFill>
            <a:schemeClr val="tx1"/>
          </a:solidFill>
          <a:latin typeface="+mn-lt"/>
          <a:ea typeface="ＭＳ Ｐゴシック" pitchFamily="1" charset="-128"/>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gif"/><Relationship Id="rId10" Type="http://schemas.openxmlformats.org/officeDocument/2006/relationships/image" Target="../media/image10.jpg"/><Relationship Id="rId4" Type="http://schemas.openxmlformats.org/officeDocument/2006/relationships/hyperlink" Target="https://www.scouting.org/training/" TargetMode="Externa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18.jpg"/></Relationships>
</file>

<file path=ppt/slides/_rels/slide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41zfam1pstr03my3b22ztkze-wpengine.netdna-ssl.com/wp-content/uploads/2017/05/NMC-Position-Description.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scoutingwire.org/marketing-and-membership-hub/councils/new-member-coordinator/" TargetMode="External"/><Relationship Id="rId5" Type="http://schemas.openxmlformats.org/officeDocument/2006/relationships/image" Target="../media/image21.png"/><Relationship Id="rId4" Type="http://schemas.openxmlformats.org/officeDocument/2006/relationships/hyperlink" Target="New-Member-Coordinator-desktop.m4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hyperlink" Target="https://training.scouting.org/learning-plans/1128" TargetMode="External"/><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Title 1"/>
          <p:cNvSpPr>
            <a:spLocks noGrp="1"/>
          </p:cNvSpPr>
          <p:nvPr>
            <p:ph type="ctrTitle"/>
          </p:nvPr>
        </p:nvSpPr>
        <p:spPr>
          <a:xfrm>
            <a:off x="121360" y="2656104"/>
            <a:ext cx="8073571" cy="1470025"/>
          </a:xfrm>
        </p:spPr>
        <p:txBody>
          <a:bodyPr/>
          <a:lstStyle/>
          <a:p>
            <a:r>
              <a:rPr lang="en-US" dirty="0"/>
              <a:t>New </a:t>
            </a:r>
            <a:r>
              <a:rPr lang="en-US"/>
              <a:t>Member Coordinator</a:t>
            </a:r>
            <a:br>
              <a:rPr lang="en-US" dirty="0"/>
            </a:br>
            <a:r>
              <a:rPr lang="en-US"/>
              <a:t>Troop Committee</a:t>
            </a:r>
            <a:endParaRPr lang="en-US" dirty="0"/>
          </a:p>
        </p:txBody>
      </p:sp>
      <p:sp>
        <p:nvSpPr>
          <p:cNvPr id="6" name="Subtitle 5">
            <a:extLst>
              <a:ext uri="{FF2B5EF4-FFF2-40B4-BE49-F238E27FC236}">
                <a16:creationId xmlns:a16="http://schemas.microsoft.com/office/drawing/2014/main" id="{F2FDAD43-CAA2-4BFA-AF0F-B1DB59DAFA4C}"/>
              </a:ext>
            </a:extLst>
          </p:cNvPr>
          <p:cNvSpPr>
            <a:spLocks noGrp="1"/>
          </p:cNvSpPr>
          <p:nvPr>
            <p:ph type="subTitle" idx="1"/>
          </p:nvPr>
        </p:nvSpPr>
        <p:spPr>
          <a:xfrm>
            <a:off x="263604" y="4147314"/>
            <a:ext cx="5531662" cy="515302"/>
          </a:xfrm>
        </p:spPr>
        <p:txBody>
          <a:bodyPr/>
          <a:lstStyle/>
          <a:p>
            <a:pPr algn="l" eaLnBrk="1" hangingPunct="1"/>
            <a:r>
              <a:rPr lang="en-US" b="1" dirty="0">
                <a:solidFill>
                  <a:srgbClr val="FF0000"/>
                </a:solidFill>
                <a:effectLst>
                  <a:outerShdw blurRad="38100" dist="38100" dir="2700000" algn="tl">
                    <a:srgbClr val="000000">
                      <a:alpha val="43137"/>
                    </a:srgbClr>
                  </a:outerShdw>
                </a:effectLst>
                <a:latin typeface="Algerian" panose="04020705040A02060702" pitchFamily="82" charset="0"/>
              </a:rPr>
              <a:t>Every Scout Deserves a Trained Leader</a:t>
            </a:r>
          </a:p>
        </p:txBody>
      </p:sp>
      <p:pic>
        <p:nvPicPr>
          <p:cNvPr id="17" name="Picture 16">
            <a:extLst>
              <a:ext uri="{FF2B5EF4-FFF2-40B4-BE49-F238E27FC236}">
                <a16:creationId xmlns:a16="http://schemas.microsoft.com/office/drawing/2014/main" id="{358FEAE1-4036-48ED-A375-7EA8954E3F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228" y="4876800"/>
            <a:ext cx="907142" cy="914399"/>
          </a:xfrm>
          <a:prstGeom prst="rect">
            <a:avLst/>
          </a:prstGeom>
        </p:spPr>
      </p:pic>
      <p:sp>
        <p:nvSpPr>
          <p:cNvPr id="18" name="TextBox 17">
            <a:extLst>
              <a:ext uri="{FF2B5EF4-FFF2-40B4-BE49-F238E27FC236}">
                <a16:creationId xmlns:a16="http://schemas.microsoft.com/office/drawing/2014/main" id="{B63538B5-060F-45A5-B51A-B29E4F1FC1A8}"/>
              </a:ext>
            </a:extLst>
          </p:cNvPr>
          <p:cNvSpPr txBox="1"/>
          <p:nvPr/>
        </p:nvSpPr>
        <p:spPr>
          <a:xfrm>
            <a:off x="76200" y="6008155"/>
            <a:ext cx="3200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CC"/>
                </a:solidFill>
                <a:effectLst/>
                <a:uLnTx/>
                <a:uFillTx/>
                <a:latin typeface="Calibri"/>
                <a:ea typeface="ＭＳ Ｐゴシック" pitchFamily="1" charset="-128"/>
                <a:cs typeface="+mn-cs"/>
              </a:rPr>
              <a:t>Dr. Rich Goodwin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CC"/>
                </a:solidFill>
                <a:effectLst/>
                <a:uLnTx/>
                <a:uFillTx/>
                <a:latin typeface="Calibri"/>
                <a:ea typeface="ＭＳ Ｐゴシック" pitchFamily="1" charset="-128"/>
                <a:cs typeface="+mn-cs"/>
              </a:rPr>
              <a:t>rgoodwin49@outlook.com</a:t>
            </a:r>
          </a:p>
        </p:txBody>
      </p:sp>
      <p:sp>
        <p:nvSpPr>
          <p:cNvPr id="19" name="TextBox 18">
            <a:extLst>
              <a:ext uri="{FF2B5EF4-FFF2-40B4-BE49-F238E27FC236}">
                <a16:creationId xmlns:a16="http://schemas.microsoft.com/office/drawing/2014/main" id="{865552B1-1975-4798-B27B-0C82B2D648E2}"/>
              </a:ext>
            </a:extLst>
          </p:cNvPr>
          <p:cNvSpPr txBox="1"/>
          <p:nvPr/>
        </p:nvSpPr>
        <p:spPr>
          <a:xfrm>
            <a:off x="3357355" y="6391778"/>
            <a:ext cx="24731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pitchFamily="1" charset="-128"/>
                <a:cs typeface="+mn-cs"/>
              </a:rPr>
              <a:t> </a:t>
            </a:r>
            <a:r>
              <a:rPr kumimoji="0" lang="en-US" sz="1200" b="0" i="0" u="none" strike="noStrike" kern="1200" cap="none" spc="0" normalizeH="0" baseline="0" noProof="0" dirty="0">
                <a:ln>
                  <a:noFill/>
                </a:ln>
                <a:solidFill>
                  <a:prstClr val="black"/>
                </a:solidFill>
                <a:effectLst/>
                <a:uLnTx/>
                <a:uFillTx/>
                <a:latin typeface="Calibri"/>
                <a:ea typeface="ＭＳ Ｐゴシック" pitchFamily="1" charset="-128"/>
                <a:cs typeface="+mn-cs"/>
                <a:hlinkClick r:id="rId4"/>
              </a:rPr>
              <a:t>https://www.scouting.org/training/</a:t>
            </a:r>
            <a:r>
              <a:rPr kumimoji="0" lang="en-US" sz="1200" b="0" i="0" u="none" strike="noStrike" kern="1200" cap="none" spc="0" normalizeH="0" baseline="0" noProof="0" dirty="0">
                <a:ln>
                  <a:noFill/>
                </a:ln>
                <a:solidFill>
                  <a:prstClr val="black"/>
                </a:solidFill>
                <a:effectLst/>
                <a:uLnTx/>
                <a:uFillTx/>
                <a:latin typeface="Calibri"/>
                <a:ea typeface="ＭＳ Ｐゴシック" pitchFamily="1" charset="-128"/>
                <a:cs typeface="+mn-cs"/>
              </a:rPr>
              <a:t> </a:t>
            </a:r>
          </a:p>
        </p:txBody>
      </p:sp>
      <p:sp>
        <p:nvSpPr>
          <p:cNvPr id="16" name="TextBox 15">
            <a:extLst>
              <a:ext uri="{FF2B5EF4-FFF2-40B4-BE49-F238E27FC236}">
                <a16:creationId xmlns:a16="http://schemas.microsoft.com/office/drawing/2014/main" id="{301B0D4A-CA3A-4B21-9B27-EEE44E64BDD0}"/>
              </a:ext>
            </a:extLst>
          </p:cNvPr>
          <p:cNvSpPr txBox="1"/>
          <p:nvPr/>
        </p:nvSpPr>
        <p:spPr>
          <a:xfrm>
            <a:off x="3312498" y="5869655"/>
            <a:ext cx="2519003" cy="276999"/>
          </a:xfrm>
          <a:prstGeom prst="rect">
            <a:avLst/>
          </a:prstGeom>
          <a:solidFill>
            <a:srgbClr val="002060"/>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*Youth Protection is Prerequisite!</a:t>
            </a:r>
          </a:p>
        </p:txBody>
      </p:sp>
      <p:pic>
        <p:nvPicPr>
          <p:cNvPr id="21" name="Picture 20">
            <a:extLst>
              <a:ext uri="{FF2B5EF4-FFF2-40B4-BE49-F238E27FC236}">
                <a16:creationId xmlns:a16="http://schemas.microsoft.com/office/drawing/2014/main" id="{E7EDE778-09B3-4BFE-A5A0-519D2F34C89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56822" y="4436965"/>
            <a:ext cx="1288257" cy="531261"/>
          </a:xfrm>
          <a:prstGeom prst="rect">
            <a:avLst/>
          </a:prstGeom>
        </p:spPr>
      </p:pic>
      <p:pic>
        <p:nvPicPr>
          <p:cNvPr id="23" name="Picture 17" descr="Troop_Committee">
            <a:extLst>
              <a:ext uri="{FF2B5EF4-FFF2-40B4-BE49-F238E27FC236}">
                <a16:creationId xmlns:a16="http://schemas.microsoft.com/office/drawing/2014/main" id="{72EBDFA3-60E4-41E7-A258-5A1FDFFF0865}"/>
              </a:ext>
            </a:extLst>
          </p:cNvPr>
          <p:cNvPicPr>
            <a:picLocks noChangeAspect="1" noChangeArrowheads="1"/>
          </p:cNvPicPr>
          <p:nvPr/>
        </p:nvPicPr>
        <p:blipFill>
          <a:blip r:embed="rId6" cstate="print"/>
          <a:srcRect/>
          <a:stretch>
            <a:fillRect/>
          </a:stretch>
        </p:blipFill>
        <p:spPr bwMode="auto">
          <a:xfrm>
            <a:off x="7071070" y="3265116"/>
            <a:ext cx="1059761" cy="1059761"/>
          </a:xfrm>
          <a:prstGeom prst="rect">
            <a:avLst/>
          </a:prstGeom>
          <a:noFill/>
          <a:ln w="9525">
            <a:noFill/>
            <a:miter lim="800000"/>
            <a:headEnd/>
            <a:tailEnd/>
          </a:ln>
        </p:spPr>
      </p:pic>
      <p:sp>
        <p:nvSpPr>
          <p:cNvPr id="25" name="object 5">
            <a:extLst>
              <a:ext uri="{FF2B5EF4-FFF2-40B4-BE49-F238E27FC236}">
                <a16:creationId xmlns:a16="http://schemas.microsoft.com/office/drawing/2014/main" id="{6BFF177A-6FDD-4D09-9050-70721E82C1DE}"/>
              </a:ext>
            </a:extLst>
          </p:cNvPr>
          <p:cNvSpPr/>
          <p:nvPr/>
        </p:nvSpPr>
        <p:spPr>
          <a:xfrm>
            <a:off x="461725" y="1124107"/>
            <a:ext cx="469615" cy="523227"/>
          </a:xfrm>
          <a:prstGeom prst="rect">
            <a:avLst/>
          </a:prstGeom>
          <a:blipFill>
            <a:blip r:embed="rId7" cstate="print"/>
            <a:stretch>
              <a:fillRect/>
            </a:stretch>
          </a:blipFill>
        </p:spPr>
        <p:txBody>
          <a:bodyPr wrap="square" lIns="0" tIns="0" rIns="0" bIns="0" rtlCol="0"/>
          <a:lstStyle/>
          <a:p>
            <a:endParaRPr/>
          </a:p>
        </p:txBody>
      </p:sp>
      <p:sp>
        <p:nvSpPr>
          <p:cNvPr id="26" name="object 6">
            <a:extLst>
              <a:ext uri="{FF2B5EF4-FFF2-40B4-BE49-F238E27FC236}">
                <a16:creationId xmlns:a16="http://schemas.microsoft.com/office/drawing/2014/main" id="{AD12695B-FDDB-4673-9E2A-2BEDF94C4002}"/>
              </a:ext>
            </a:extLst>
          </p:cNvPr>
          <p:cNvSpPr/>
          <p:nvPr/>
        </p:nvSpPr>
        <p:spPr>
          <a:xfrm>
            <a:off x="1026874" y="1123474"/>
            <a:ext cx="1805164" cy="477518"/>
          </a:xfrm>
          <a:prstGeom prst="rect">
            <a:avLst/>
          </a:prstGeom>
          <a:blipFill>
            <a:blip r:embed="rId8" cstate="print"/>
            <a:stretch>
              <a:fillRect/>
            </a:stretch>
          </a:blipFill>
        </p:spPr>
        <p:txBody>
          <a:bodyPr wrap="square" lIns="0" tIns="0" rIns="0" bIns="0" rtlCol="0"/>
          <a:lstStyle/>
          <a:p>
            <a:endParaRPr/>
          </a:p>
        </p:txBody>
      </p:sp>
      <p:pic>
        <p:nvPicPr>
          <p:cNvPr id="3" name="Picture 2">
            <a:extLst>
              <a:ext uri="{FF2B5EF4-FFF2-40B4-BE49-F238E27FC236}">
                <a16:creationId xmlns:a16="http://schemas.microsoft.com/office/drawing/2014/main" id="{1C4066F3-A07A-4023-806E-84529138FB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1709" y="2093269"/>
            <a:ext cx="1158483" cy="1059760"/>
          </a:xfrm>
          <a:prstGeom prst="rect">
            <a:avLst/>
          </a:prstGeom>
        </p:spPr>
      </p:pic>
      <p:pic>
        <p:nvPicPr>
          <p:cNvPr id="8" name="Picture 7">
            <a:extLst>
              <a:ext uri="{FF2B5EF4-FFF2-40B4-BE49-F238E27FC236}">
                <a16:creationId xmlns:a16="http://schemas.microsoft.com/office/drawing/2014/main" id="{A0BE8DCB-7357-4E06-B856-E496557F41E9}"/>
              </a:ext>
            </a:extLst>
          </p:cNvPr>
          <p:cNvPicPr>
            <a:picLocks noChangeAspect="1"/>
          </p:cNvPicPr>
          <p:nvPr/>
        </p:nvPicPr>
        <p:blipFill rotWithShape="1">
          <a:blip r:embed="rId10">
            <a:extLst>
              <a:ext uri="{28A0092B-C50C-407E-A947-70E740481C1C}">
                <a14:useLocalDpi xmlns:a14="http://schemas.microsoft.com/office/drawing/2010/main" val="0"/>
              </a:ext>
            </a:extLst>
          </a:blip>
          <a:srcRect t="24033" b="24523"/>
          <a:stretch/>
        </p:blipFill>
        <p:spPr>
          <a:xfrm>
            <a:off x="6172200" y="511157"/>
            <a:ext cx="2857500" cy="1470025"/>
          </a:xfrm>
          <a:prstGeom prst="rect">
            <a:avLst/>
          </a:prstGeom>
        </p:spPr>
      </p:pic>
      <p:pic>
        <p:nvPicPr>
          <p:cNvPr id="2" name="Picture 1">
            <a:extLst>
              <a:ext uri="{FF2B5EF4-FFF2-40B4-BE49-F238E27FC236}">
                <a16:creationId xmlns:a16="http://schemas.microsoft.com/office/drawing/2014/main" id="{0AE3FEEB-81A2-4CF4-9605-B82BFFCEAC25}"/>
              </a:ext>
            </a:extLst>
          </p:cNvPr>
          <p:cNvPicPr>
            <a:picLocks noChangeAspect="1"/>
          </p:cNvPicPr>
          <p:nvPr/>
        </p:nvPicPr>
        <p:blipFill>
          <a:blip r:embed="rId11"/>
          <a:stretch>
            <a:fillRect/>
          </a:stretch>
        </p:blipFill>
        <p:spPr>
          <a:xfrm>
            <a:off x="3657600" y="783166"/>
            <a:ext cx="1428750" cy="1428750"/>
          </a:xfrm>
          <a:prstGeom prst="rect">
            <a:avLst/>
          </a:prstGeom>
        </p:spPr>
      </p:pic>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Objectives</a:t>
            </a:r>
          </a:p>
        </p:txBody>
      </p:sp>
      <p:sp>
        <p:nvSpPr>
          <p:cNvPr id="3" name="Content Placeholder 2"/>
          <p:cNvSpPr>
            <a:spLocks noGrp="1"/>
          </p:cNvSpPr>
          <p:nvPr>
            <p:ph idx="1"/>
          </p:nvPr>
        </p:nvSpPr>
        <p:spPr>
          <a:xfrm>
            <a:off x="457200" y="1371600"/>
            <a:ext cx="8229600" cy="3809999"/>
          </a:xfrm>
        </p:spPr>
        <p:txBody>
          <a:bodyPr/>
          <a:lstStyle/>
          <a:p>
            <a:pPr marL="0" indent="0">
              <a:buNone/>
            </a:pPr>
            <a:r>
              <a:rPr lang="en-US" sz="2000" b="1" dirty="0"/>
              <a:t>As a result of this course, participants will be able to:</a:t>
            </a:r>
          </a:p>
          <a:p>
            <a:pPr lvl="1"/>
            <a:r>
              <a:rPr lang="en-US" sz="2000" dirty="0"/>
              <a:t>Explain what a New Member Coordinator is.</a:t>
            </a:r>
          </a:p>
          <a:p>
            <a:pPr lvl="1"/>
            <a:r>
              <a:rPr lang="en-US" sz="2000" dirty="0"/>
              <a:t>Understand the New Member Coordinator’s relationship and responsibilities to the Troop families.</a:t>
            </a:r>
          </a:p>
          <a:p>
            <a:pPr lvl="1"/>
            <a:r>
              <a:rPr lang="en-US" sz="2000" dirty="0"/>
              <a:t>Understand the New Member </a:t>
            </a:r>
            <a:r>
              <a:rPr lang="en-US" sz="2000" dirty="0" err="1"/>
              <a:t>Coordinator’srelationship</a:t>
            </a:r>
            <a:r>
              <a:rPr lang="en-US" sz="2000" dirty="0"/>
              <a:t> to the Troop Committee.</a:t>
            </a:r>
          </a:p>
        </p:txBody>
      </p:sp>
      <p:sp>
        <p:nvSpPr>
          <p:cNvPr id="4" name="TextBox 3">
            <a:extLst>
              <a:ext uri="{FF2B5EF4-FFF2-40B4-BE49-F238E27FC236}">
                <a16:creationId xmlns:a16="http://schemas.microsoft.com/office/drawing/2014/main" id="{16EDD9CA-0931-4106-9C32-B15C9710D596}"/>
              </a:ext>
            </a:extLst>
          </p:cNvPr>
          <p:cNvSpPr txBox="1"/>
          <p:nvPr/>
        </p:nvSpPr>
        <p:spPr>
          <a:xfrm>
            <a:off x="152400" y="6324600"/>
            <a:ext cx="2896948" cy="276999"/>
          </a:xfrm>
          <a:prstGeom prst="rect">
            <a:avLst/>
          </a:prstGeom>
          <a:noFill/>
        </p:spPr>
        <p:txBody>
          <a:bodyPr wrap="none" rtlCol="0">
            <a:spAutoFit/>
          </a:bodyPr>
          <a:lstStyle/>
          <a:p>
            <a:r>
              <a:rPr lang="en-US" sz="1200" dirty="0"/>
              <a:t>Formerly known as membership chair…</a:t>
            </a:r>
          </a:p>
        </p:txBody>
      </p:sp>
    </p:spTree>
    <p:extLst>
      <p:ext uri="{BB962C8B-B14F-4D97-AF65-F5344CB8AC3E}">
        <p14:creationId xmlns:p14="http://schemas.microsoft.com/office/powerpoint/2010/main" val="865584107"/>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356088" y="4236523"/>
            <a:ext cx="2590799" cy="206727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800600"/>
            <a:ext cx="3429000" cy="1794510"/>
          </a:xfrm>
          <a:prstGeom prst="rect">
            <a:avLst/>
          </a:prstGeom>
        </p:spPr>
      </p:pic>
      <p:sp>
        <p:nvSpPr>
          <p:cNvPr id="5" name="Title 4"/>
          <p:cNvSpPr>
            <a:spLocks noGrp="1"/>
          </p:cNvSpPr>
          <p:nvPr>
            <p:ph type="title"/>
          </p:nvPr>
        </p:nvSpPr>
        <p:spPr/>
        <p:txBody>
          <a:bodyPr/>
          <a:lstStyle/>
          <a:p>
            <a:pPr algn="ctr"/>
            <a:r>
              <a:rPr lang="en-US" dirty="0"/>
              <a:t>The Troop</a:t>
            </a:r>
          </a:p>
        </p:txBody>
      </p:sp>
      <p:pic>
        <p:nvPicPr>
          <p:cNvPr id="2" name="Content Placeholder 1"/>
          <p:cNvPicPr>
            <a:picLocks noGrp="1" noChangeAspect="1"/>
          </p:cNvPicPr>
          <p:nvPr>
            <p:ph idx="1"/>
          </p:nvPr>
        </p:nvPicPr>
        <p:blipFill>
          <a:blip r:embed="rId5"/>
          <a:stretch>
            <a:fillRect/>
          </a:stretch>
        </p:blipFill>
        <p:spPr>
          <a:xfrm>
            <a:off x="1599942" y="1435442"/>
            <a:ext cx="5944115" cy="3834716"/>
          </a:xfrm>
        </p:spPr>
      </p:pic>
      <p:pic>
        <p:nvPicPr>
          <p:cNvPr id="6" name="Picture 5"/>
          <p:cNvPicPr>
            <a:picLocks noChangeAspect="1"/>
          </p:cNvPicPr>
          <p:nvPr/>
        </p:nvPicPr>
        <p:blipFill>
          <a:blip r:embed="rId6"/>
          <a:stretch>
            <a:fillRect/>
          </a:stretch>
        </p:blipFill>
        <p:spPr>
          <a:xfrm>
            <a:off x="194758" y="685800"/>
            <a:ext cx="1382513" cy="1944779"/>
          </a:xfrm>
          <a:prstGeom prst="rect">
            <a:avLst/>
          </a:prstGeom>
          <a:ln w="25400">
            <a:solidFill>
              <a:srgbClr val="0000CC"/>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7"/>
          <a:stretch>
            <a:fillRect/>
          </a:stretch>
        </p:blipFill>
        <p:spPr>
          <a:xfrm>
            <a:off x="339770" y="2782979"/>
            <a:ext cx="908583" cy="1952034"/>
          </a:xfrm>
          <a:prstGeom prst="rect">
            <a:avLst/>
          </a:prstGeom>
        </p:spPr>
      </p:pic>
      <p:sp>
        <p:nvSpPr>
          <p:cNvPr id="9" name="Rectangle 8"/>
          <p:cNvSpPr/>
          <p:nvPr/>
        </p:nvSpPr>
        <p:spPr>
          <a:xfrm>
            <a:off x="7385906" y="68353"/>
            <a:ext cx="1506823" cy="307777"/>
          </a:xfrm>
          <a:prstGeom prst="rect">
            <a:avLst/>
          </a:prstGeom>
          <a:ln w="25400">
            <a:solidFill>
              <a:srgbClr val="0000CC"/>
            </a:solidFill>
          </a:ln>
          <a:effectLst>
            <a:outerShdw blurRad="50800" dist="38100" dir="2700000" algn="tl" rotWithShape="0">
              <a:prstClr val="black">
                <a:alpha val="40000"/>
              </a:prstClr>
            </a:outerShdw>
          </a:effectLst>
        </p:spPr>
        <p:txBody>
          <a:bodyPr wrap="none">
            <a:spAutoFit/>
          </a:bodyPr>
          <a:lstStyle/>
          <a:p>
            <a:r>
              <a:rPr lang="en-US" sz="1400" dirty="0">
                <a:solidFill>
                  <a:schemeClr val="bg1"/>
                </a:solidFill>
              </a:rPr>
              <a:t>The Troop Key 3</a:t>
            </a:r>
          </a:p>
        </p:txBody>
      </p:sp>
      <p:pic>
        <p:nvPicPr>
          <p:cNvPr id="10" name="Picture 9"/>
          <p:cNvPicPr>
            <a:picLocks noChangeAspect="1"/>
          </p:cNvPicPr>
          <p:nvPr/>
        </p:nvPicPr>
        <p:blipFill>
          <a:blip r:embed="rId8"/>
          <a:stretch>
            <a:fillRect/>
          </a:stretch>
        </p:blipFill>
        <p:spPr>
          <a:xfrm>
            <a:off x="7659120" y="685800"/>
            <a:ext cx="1219306" cy="1579001"/>
          </a:xfrm>
          <a:prstGeom prst="rect">
            <a:avLst/>
          </a:prstGeom>
          <a:ln w="25400">
            <a:solidFill>
              <a:srgbClr val="0000CC"/>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38361" y="2495254"/>
            <a:ext cx="1260824" cy="1715091"/>
          </a:xfrm>
          <a:prstGeom prst="rect">
            <a:avLst/>
          </a:prstGeom>
          <a:ln w="25400">
            <a:solidFill>
              <a:srgbClr val="0000CC"/>
            </a:solidFill>
          </a:ln>
          <a:effectLst>
            <a:outerShdw blurRad="50800" dist="38100" dir="2700000" algn="tl" rotWithShape="0">
              <a:prstClr val="black">
                <a:alpha val="40000"/>
              </a:prstClr>
            </a:outerShdw>
          </a:effectLst>
        </p:spPr>
      </p:pic>
      <p:sp>
        <p:nvSpPr>
          <p:cNvPr id="12" name="TextBox 11"/>
          <p:cNvSpPr txBox="1"/>
          <p:nvPr/>
        </p:nvSpPr>
        <p:spPr>
          <a:xfrm>
            <a:off x="303244" y="390618"/>
            <a:ext cx="1114408" cy="276999"/>
          </a:xfrm>
          <a:prstGeom prst="rect">
            <a:avLst/>
          </a:prstGeom>
          <a:noFill/>
        </p:spPr>
        <p:txBody>
          <a:bodyPr wrap="none" rtlCol="0">
            <a:spAutoFit/>
          </a:bodyPr>
          <a:lstStyle/>
          <a:p>
            <a:r>
              <a:rPr lang="en-US" sz="1200" b="1" dirty="0">
                <a:solidFill>
                  <a:srgbClr val="0000CC"/>
                </a:solidFill>
                <a:effectLst>
                  <a:outerShdw blurRad="38100" dist="38100" dir="2700000" algn="tl">
                    <a:srgbClr val="000000">
                      <a:alpha val="43137"/>
                    </a:srgbClr>
                  </a:outerShdw>
                </a:effectLst>
              </a:rPr>
              <a:t>Scoutmaster</a:t>
            </a:r>
          </a:p>
        </p:txBody>
      </p:sp>
      <p:sp>
        <p:nvSpPr>
          <p:cNvPr id="13" name="TextBox 12"/>
          <p:cNvSpPr txBox="1"/>
          <p:nvPr/>
        </p:nvSpPr>
        <p:spPr>
          <a:xfrm>
            <a:off x="7491518" y="2215433"/>
            <a:ext cx="1414170" cy="276999"/>
          </a:xfrm>
          <a:prstGeom prst="rect">
            <a:avLst/>
          </a:prstGeom>
          <a:noFill/>
        </p:spPr>
        <p:txBody>
          <a:bodyPr wrap="none" rtlCol="0">
            <a:spAutoFit/>
          </a:bodyPr>
          <a:lstStyle/>
          <a:p>
            <a:r>
              <a:rPr lang="en-US" sz="1200" b="1" dirty="0">
                <a:solidFill>
                  <a:srgbClr val="0000CC"/>
                </a:solidFill>
                <a:effectLst>
                  <a:outerShdw blurRad="38100" dist="38100" dir="2700000" algn="tl">
                    <a:srgbClr val="000000">
                      <a:alpha val="43137"/>
                    </a:srgbClr>
                  </a:outerShdw>
                </a:effectLst>
              </a:rPr>
              <a:t>Committee Chair</a:t>
            </a:r>
          </a:p>
        </p:txBody>
      </p:sp>
      <p:sp>
        <p:nvSpPr>
          <p:cNvPr id="14" name="TextBox 13"/>
          <p:cNvSpPr txBox="1"/>
          <p:nvPr/>
        </p:nvSpPr>
        <p:spPr>
          <a:xfrm>
            <a:off x="7409337" y="385179"/>
            <a:ext cx="1595309" cy="276999"/>
          </a:xfrm>
          <a:prstGeom prst="rect">
            <a:avLst/>
          </a:prstGeom>
          <a:noFill/>
        </p:spPr>
        <p:txBody>
          <a:bodyPr wrap="none" rtlCol="0">
            <a:spAutoFit/>
          </a:bodyPr>
          <a:lstStyle/>
          <a:p>
            <a:r>
              <a:rPr lang="en-US" sz="1200" b="1" dirty="0">
                <a:solidFill>
                  <a:srgbClr val="0000CC"/>
                </a:solidFill>
                <a:effectLst>
                  <a:outerShdw blurRad="38100" dist="38100" dir="2700000" algn="tl">
                    <a:srgbClr val="000000">
                      <a:alpha val="43137"/>
                    </a:srgbClr>
                  </a:outerShdw>
                </a:effectLst>
              </a:rPr>
              <a:t>Unit Commissioner</a:t>
            </a:r>
          </a:p>
        </p:txBody>
      </p:sp>
    </p:spTree>
    <p:extLst>
      <p:ext uri="{BB962C8B-B14F-4D97-AF65-F5344CB8AC3E}">
        <p14:creationId xmlns:p14="http://schemas.microsoft.com/office/powerpoint/2010/main" val="3629688214"/>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lstStyle/>
          <a:p>
            <a:r>
              <a:rPr lang="en-US" dirty="0"/>
              <a:t>Troop Committee</a:t>
            </a:r>
          </a:p>
        </p:txBody>
      </p:sp>
      <p:pic>
        <p:nvPicPr>
          <p:cNvPr id="4" name="Content Placeholder 3"/>
          <p:cNvPicPr>
            <a:picLocks noGrp="1" noChangeAspect="1"/>
          </p:cNvPicPr>
          <p:nvPr>
            <p:ph sz="half" idx="1"/>
          </p:nvPr>
        </p:nvPicPr>
        <p:blipFill>
          <a:blip r:embed="rId2"/>
          <a:stretch>
            <a:fillRect/>
          </a:stretch>
        </p:blipFill>
        <p:spPr>
          <a:xfrm>
            <a:off x="457200" y="1032793"/>
            <a:ext cx="3901141" cy="5257800"/>
          </a:xfrm>
          <a:prstGeom prst="rect">
            <a:avLst/>
          </a:prstGeom>
        </p:spPr>
      </p:pic>
      <p:sp>
        <p:nvSpPr>
          <p:cNvPr id="5" name="Content Placeholder 4"/>
          <p:cNvSpPr>
            <a:spLocks noGrp="1"/>
          </p:cNvSpPr>
          <p:nvPr>
            <p:ph sz="half" idx="2"/>
          </p:nvPr>
        </p:nvSpPr>
        <p:spPr>
          <a:xfrm>
            <a:off x="4267200" y="1069319"/>
            <a:ext cx="4419600" cy="4493281"/>
          </a:xfrm>
          <a:ln w="6350">
            <a:solidFill>
              <a:schemeClr val="bg1">
                <a:lumMod val="65000"/>
              </a:schemeClr>
            </a:solidFill>
          </a:ln>
          <a:effectLst>
            <a:outerShdw blurRad="50800" dist="38100" dir="2700000" algn="tl" rotWithShape="0">
              <a:prstClr val="black">
                <a:alpha val="40000"/>
              </a:prstClr>
            </a:outerShdw>
          </a:effectLst>
        </p:spPr>
        <p:txBody>
          <a:bodyPr/>
          <a:lstStyle/>
          <a:p>
            <a:pPr marL="0" indent="0" algn="ctr">
              <a:buNone/>
            </a:pPr>
            <a:r>
              <a:rPr lang="en-US" sz="1200" b="0" dirty="0">
                <a:latin typeface="Harlow Solid Italic" panose="04030604020F02020D02" pitchFamily="82" charset="0"/>
              </a:rPr>
              <a:t>The Troop Committee</a:t>
            </a:r>
          </a:p>
          <a:p>
            <a:r>
              <a:rPr lang="en-US" sz="1200" b="0" dirty="0"/>
              <a:t>Supports the Scoutmaster in delivering a quality troop program. Members ensure quality adult leadership is recruited and trained.  Selects the Scoutmaster</a:t>
            </a:r>
          </a:p>
          <a:p>
            <a:r>
              <a:rPr lang="en-US" sz="1200" b="0" dirty="0"/>
              <a:t>Handles troop administration; responsible for finances, adequate funding, and disbursements with approved budget. </a:t>
            </a:r>
          </a:p>
          <a:p>
            <a:r>
              <a:rPr lang="en-US" sz="1200" b="0" dirty="0"/>
              <a:t>Obtains, maintains, and properly cares for troop property. It ensures the troop has an outdoor program with a minimum of 10 days and nights of camping per year.</a:t>
            </a:r>
          </a:p>
          <a:p>
            <a:r>
              <a:rPr lang="en-US" sz="1200" b="0" dirty="0"/>
              <a:t>Serve on boards of review and plan and conduct courts of honor; support the Scoutmaster in working with individual boys and handling problems that may affect the troop. </a:t>
            </a:r>
          </a:p>
          <a:p>
            <a:r>
              <a:rPr lang="en-US" sz="1200" b="0" dirty="0"/>
              <a:t>Provides for the special needs and assistance some boys may require and helps with the Friends of Scouting campaign. </a:t>
            </a:r>
          </a:p>
          <a:p>
            <a:r>
              <a:rPr lang="en-US" sz="1200" b="0" dirty="0"/>
              <a:t>Handles charter renewal and advancement and ensures adults are current with Youth Protection training.</a:t>
            </a:r>
          </a:p>
          <a:p>
            <a:r>
              <a:rPr lang="en-US" sz="1200" b="0" dirty="0"/>
              <a:t>Minimum number of committee members is three, one of whom serves as a committee chair; no maximum number. </a:t>
            </a:r>
          </a:p>
          <a:p>
            <a:r>
              <a:rPr lang="en-US" sz="1200" b="0" dirty="0"/>
              <a:t>Troop committee members serve for a year at a time. </a:t>
            </a:r>
          </a:p>
          <a:p>
            <a:r>
              <a:rPr lang="en-US" sz="1200" b="0" dirty="0"/>
              <a:t>Develop annual program plan.  Conduct Troop Resource Survey.</a:t>
            </a:r>
          </a:p>
        </p:txBody>
      </p:sp>
    </p:spTree>
    <p:extLst>
      <p:ext uri="{BB962C8B-B14F-4D97-AF65-F5344CB8AC3E}">
        <p14:creationId xmlns:p14="http://schemas.microsoft.com/office/powerpoint/2010/main" val="901116382"/>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pPr eaLnBrk="1" hangingPunct="1"/>
            <a:r>
              <a:rPr lang="en-US" sz="3200" b="1" dirty="0">
                <a:solidFill>
                  <a:srgbClr val="006600"/>
                </a:solidFill>
              </a:rPr>
              <a:t>New Unit Coordinator I</a:t>
            </a:r>
          </a:p>
        </p:txBody>
      </p:sp>
      <p:sp>
        <p:nvSpPr>
          <p:cNvPr id="20483" name="Rectangle 6"/>
          <p:cNvSpPr>
            <a:spLocks noGrp="1" noChangeArrowheads="1"/>
          </p:cNvSpPr>
          <p:nvPr>
            <p:ph idx="1"/>
          </p:nvPr>
        </p:nvSpPr>
        <p:spPr>
          <a:xfrm>
            <a:off x="457200" y="1524000"/>
            <a:ext cx="8229600" cy="3581400"/>
          </a:xfrm>
        </p:spPr>
        <p:txBody>
          <a:bodyPr/>
          <a:lstStyle/>
          <a:p>
            <a:pPr eaLnBrk="1" hangingPunct="1">
              <a:buFontTx/>
              <a:buNone/>
            </a:pPr>
            <a:r>
              <a:rPr lang="en-US" dirty="0"/>
              <a:t>	</a:t>
            </a:r>
            <a:r>
              <a:rPr lang="en-US" b="1" dirty="0"/>
              <a:t>Appointment</a:t>
            </a:r>
            <a:r>
              <a:rPr lang="en-US" dirty="0"/>
              <a:t> </a:t>
            </a:r>
            <a:r>
              <a:rPr lang="en-US" b="1" dirty="0"/>
              <a:t>:</a:t>
            </a:r>
          </a:p>
          <a:p>
            <a:pPr lvl="1" eaLnBrk="1" hangingPunct="1">
              <a:buFont typeface="Arial" charset="0"/>
              <a:buChar char="•"/>
            </a:pPr>
            <a:r>
              <a:rPr lang="en-US" sz="2400" dirty="0"/>
              <a:t>Appointed by and report to the Unit Committee Chair. </a:t>
            </a:r>
          </a:p>
          <a:p>
            <a:pPr lvl="1" eaLnBrk="1" hangingPunct="1">
              <a:buFont typeface="Arial" charset="0"/>
              <a:buChar char="•"/>
            </a:pPr>
            <a:r>
              <a:rPr lang="en-US" sz="2400" dirty="0"/>
              <a:t>Work with and are supported by the District Membership Chair as well as by unit leadership, the sponsoring organization, and commissioners.</a:t>
            </a:r>
            <a:endParaRPr lang="en-US" dirty="0"/>
          </a:p>
        </p:txBody>
      </p:sp>
      <p:pic>
        <p:nvPicPr>
          <p:cNvPr id="6" name="Picture 8" descr="Troop_Committee">
            <a:extLst>
              <a:ext uri="{FF2B5EF4-FFF2-40B4-BE49-F238E27FC236}">
                <a16:creationId xmlns:a16="http://schemas.microsoft.com/office/drawing/2014/main" id="{C656A282-8F53-4D82-9387-920B27FC50DE}"/>
              </a:ext>
            </a:extLst>
          </p:cNvPr>
          <p:cNvPicPr>
            <a:picLocks noChangeAspect="1" noChangeArrowheads="1"/>
          </p:cNvPicPr>
          <p:nvPr/>
        </p:nvPicPr>
        <p:blipFill>
          <a:blip r:embed="rId3" cstate="print"/>
          <a:srcRect/>
          <a:stretch>
            <a:fillRect/>
          </a:stretch>
        </p:blipFill>
        <p:spPr bwMode="auto">
          <a:xfrm>
            <a:off x="7788479" y="561363"/>
            <a:ext cx="1066800" cy="1066800"/>
          </a:xfrm>
          <a:prstGeom prst="rect">
            <a:avLst/>
          </a:prstGeom>
          <a:noFill/>
          <a:ln w="9525">
            <a:noFill/>
            <a:miter lim="800000"/>
            <a:headEnd/>
            <a:tailEnd/>
          </a:ln>
        </p:spPr>
      </p:pic>
      <p:pic>
        <p:nvPicPr>
          <p:cNvPr id="8" name="Picture 12" descr="trained">
            <a:hlinkClick r:id="rId4" action="ppaction://hlinkfile"/>
            <a:extLst>
              <a:ext uri="{FF2B5EF4-FFF2-40B4-BE49-F238E27FC236}">
                <a16:creationId xmlns:a16="http://schemas.microsoft.com/office/drawing/2014/main" id="{0F02A3D4-7A21-4D52-A8A1-DB7F56F5D206}"/>
              </a:ext>
            </a:extLst>
          </p:cNvPr>
          <p:cNvPicPr>
            <a:picLocks noChangeAspect="1" noChangeArrowheads="1"/>
          </p:cNvPicPr>
          <p:nvPr/>
        </p:nvPicPr>
        <p:blipFill>
          <a:blip r:embed="rId5" cstate="print"/>
          <a:srcRect/>
          <a:stretch>
            <a:fillRect/>
          </a:stretch>
        </p:blipFill>
        <p:spPr bwMode="auto">
          <a:xfrm>
            <a:off x="7826800" y="6172200"/>
            <a:ext cx="990158" cy="3810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56CA67A1-07B6-4DD4-B5C2-926C995BCC01}"/>
              </a:ext>
            </a:extLst>
          </p:cNvPr>
          <p:cNvSpPr txBox="1"/>
          <p:nvPr/>
        </p:nvSpPr>
        <p:spPr>
          <a:xfrm>
            <a:off x="76200" y="6019800"/>
            <a:ext cx="7391400" cy="400110"/>
          </a:xfrm>
          <a:prstGeom prst="rect">
            <a:avLst/>
          </a:prstGeom>
          <a:noFill/>
        </p:spPr>
        <p:txBody>
          <a:bodyPr wrap="square">
            <a:spAutoFit/>
          </a:bodyPr>
          <a:lstStyle/>
          <a:p>
            <a:pPr algn="l"/>
            <a:r>
              <a:rPr lang="en-US" sz="1000" dirty="0">
                <a:hlinkClick r:id="rId6"/>
              </a:rPr>
              <a:t>https://scoutingwire.org/marketing-and-membership-hub/councils/new-member-coordinator/</a:t>
            </a:r>
            <a:endParaRPr lang="en-US" sz="1000" dirty="0"/>
          </a:p>
          <a:p>
            <a:pPr algn="l"/>
            <a:r>
              <a:rPr lang="en-US" sz="1000" dirty="0">
                <a:hlinkClick r:id="rId7"/>
              </a:rPr>
              <a:t>https://41zfam1pstr03my3b22ztkze-wpengine.netdna-ssl.com/wp-content/uploads/2017/05/NMC-Position-Description.pdf</a:t>
            </a:r>
            <a:r>
              <a:rPr lang="en-US" sz="1000" dirty="0"/>
              <a:t> </a:t>
            </a:r>
          </a:p>
        </p:txBody>
      </p:sp>
    </p:spTree>
    <p:extLst>
      <p:ext uri="{BB962C8B-B14F-4D97-AF65-F5344CB8AC3E}">
        <p14:creationId xmlns:p14="http://schemas.microsoft.com/office/powerpoint/2010/main" val="3204672901"/>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457200" y="533400"/>
            <a:ext cx="8229600" cy="914400"/>
          </a:xfrm>
        </p:spPr>
        <p:txBody>
          <a:bodyPr/>
          <a:lstStyle/>
          <a:p>
            <a:r>
              <a:rPr kumimoji="0" lang="en-US" sz="32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Calibri"/>
                <a:ea typeface="ＭＳ Ｐゴシック" pitchFamily="1" charset="-128"/>
              </a:rPr>
              <a:t>New Unit Coordinator II</a:t>
            </a:r>
            <a:endParaRPr lang="en-US" dirty="0"/>
          </a:p>
        </p:txBody>
      </p:sp>
      <p:sp>
        <p:nvSpPr>
          <p:cNvPr id="20483" name="Rectangle 6"/>
          <p:cNvSpPr>
            <a:spLocks noGrp="1" noChangeArrowheads="1"/>
          </p:cNvSpPr>
          <p:nvPr>
            <p:ph idx="1"/>
          </p:nvPr>
        </p:nvSpPr>
        <p:spPr>
          <a:xfrm>
            <a:off x="457200" y="1295399"/>
            <a:ext cx="8534400" cy="4224177"/>
          </a:xfrm>
        </p:spPr>
        <p:txBody>
          <a:bodyPr/>
          <a:lstStyle/>
          <a:p>
            <a:pPr marL="0" indent="0">
              <a:buNone/>
            </a:pPr>
            <a:r>
              <a:rPr lang="en-US" dirty="0"/>
              <a:t>Duties:</a:t>
            </a:r>
          </a:p>
          <a:p>
            <a:pPr lvl="1"/>
            <a:r>
              <a:rPr lang="en-US" dirty="0"/>
              <a:t>General:</a:t>
            </a:r>
          </a:p>
          <a:p>
            <a:pPr lvl="2"/>
            <a:r>
              <a:rPr lang="en-US" dirty="0"/>
              <a:t>Serve as welcoming ambassadors for the unit.</a:t>
            </a:r>
          </a:p>
          <a:p>
            <a:pPr lvl="2"/>
            <a:r>
              <a:rPr lang="en-US" dirty="0"/>
              <a:t>Work with the unit committee in developing and implementing the Unit Membership Plan.</a:t>
            </a:r>
          </a:p>
          <a:p>
            <a:pPr lvl="2"/>
            <a:r>
              <a:rPr lang="en-US" dirty="0"/>
              <a:t>Participate in New Member Coordinator training and collaborate with the district membership team</a:t>
            </a:r>
          </a:p>
          <a:p>
            <a:pPr lvl="1"/>
            <a:r>
              <a:rPr lang="en-US" dirty="0"/>
              <a:t>Specific: </a:t>
            </a:r>
          </a:p>
          <a:p>
            <a:pPr lvl="2"/>
            <a:r>
              <a:rPr lang="en-US" dirty="0"/>
              <a:t>Share the benefits of Scouting. </a:t>
            </a:r>
          </a:p>
          <a:p>
            <a:pPr lvl="2"/>
            <a:r>
              <a:rPr lang="en-US" dirty="0"/>
              <a:t>Coordinate unit recruitment. </a:t>
            </a:r>
          </a:p>
          <a:p>
            <a:pPr lvl="2"/>
            <a:r>
              <a:rPr lang="en-US" dirty="0"/>
              <a:t>Guide the joining and welcoming process for youth and their families</a:t>
            </a:r>
          </a:p>
        </p:txBody>
      </p:sp>
      <p:pic>
        <p:nvPicPr>
          <p:cNvPr id="6" name="Picture 8" descr="Troop_Committee">
            <a:extLst>
              <a:ext uri="{FF2B5EF4-FFF2-40B4-BE49-F238E27FC236}">
                <a16:creationId xmlns:a16="http://schemas.microsoft.com/office/drawing/2014/main" id="{C656A282-8F53-4D82-9387-920B27FC50DE}"/>
              </a:ext>
            </a:extLst>
          </p:cNvPr>
          <p:cNvPicPr>
            <a:picLocks noChangeAspect="1" noChangeArrowheads="1"/>
          </p:cNvPicPr>
          <p:nvPr/>
        </p:nvPicPr>
        <p:blipFill>
          <a:blip r:embed="rId3" cstate="print"/>
          <a:srcRect/>
          <a:stretch>
            <a:fillRect/>
          </a:stretch>
        </p:blipFill>
        <p:spPr bwMode="auto">
          <a:xfrm>
            <a:off x="7772400" y="533400"/>
            <a:ext cx="1066800" cy="1066800"/>
          </a:xfrm>
          <a:prstGeom prst="rect">
            <a:avLst/>
          </a:prstGeom>
          <a:noFill/>
          <a:ln w="9525">
            <a:noFill/>
            <a:miter lim="800000"/>
            <a:headEnd/>
            <a:tailEnd/>
          </a:ln>
        </p:spPr>
      </p:pic>
      <p:pic>
        <p:nvPicPr>
          <p:cNvPr id="7" name="Picture 9">
            <a:extLst>
              <a:ext uri="{FF2B5EF4-FFF2-40B4-BE49-F238E27FC236}">
                <a16:creationId xmlns:a16="http://schemas.microsoft.com/office/drawing/2014/main" id="{90743403-6B28-4BB3-AB0E-44A1C2A9C1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813711" y="1676400"/>
            <a:ext cx="984179" cy="400073"/>
          </a:xfrm>
          <a:prstGeom prst="rect">
            <a:avLst/>
          </a:prstGeom>
          <a:noFill/>
          <a:ln w="9525">
            <a:noFill/>
            <a:miter lim="800000"/>
            <a:headEnd/>
            <a:tailEnd/>
          </a:ln>
        </p:spPr>
      </p:pic>
      <p:pic>
        <p:nvPicPr>
          <p:cNvPr id="8" name="Picture 12" descr="trained">
            <a:hlinkClick r:id="rId5"/>
            <a:extLst>
              <a:ext uri="{FF2B5EF4-FFF2-40B4-BE49-F238E27FC236}">
                <a16:creationId xmlns:a16="http://schemas.microsoft.com/office/drawing/2014/main" id="{0F02A3D4-7A21-4D52-A8A1-DB7F56F5D206}"/>
              </a:ext>
            </a:extLst>
          </p:cNvPr>
          <p:cNvPicPr>
            <a:picLocks noChangeAspect="1" noChangeArrowheads="1"/>
          </p:cNvPicPr>
          <p:nvPr/>
        </p:nvPicPr>
        <p:blipFill>
          <a:blip r:embed="rId6" cstate="print"/>
          <a:srcRect/>
          <a:stretch>
            <a:fillRect/>
          </a:stretch>
        </p:blipFill>
        <p:spPr bwMode="auto">
          <a:xfrm>
            <a:off x="7871100" y="6230923"/>
            <a:ext cx="990158" cy="381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3880BD57-A4B7-418C-8F23-8CBAE0555C3A}"/>
              </a:ext>
            </a:extLst>
          </p:cNvPr>
          <p:cNvPicPr>
            <a:picLocks noChangeAspect="1"/>
          </p:cNvPicPr>
          <p:nvPr/>
        </p:nvPicPr>
        <p:blipFill>
          <a:blip r:embed="rId7"/>
          <a:stretch>
            <a:fillRect/>
          </a:stretch>
        </p:blipFill>
        <p:spPr>
          <a:xfrm>
            <a:off x="463492" y="5566095"/>
            <a:ext cx="1729996" cy="973123"/>
          </a:xfrm>
          <a:prstGeom prst="rect">
            <a:avLst/>
          </a:prstGeom>
        </p:spPr>
      </p:pic>
      <p:sp>
        <p:nvSpPr>
          <p:cNvPr id="5" name="TextBox 4">
            <a:extLst>
              <a:ext uri="{FF2B5EF4-FFF2-40B4-BE49-F238E27FC236}">
                <a16:creationId xmlns:a16="http://schemas.microsoft.com/office/drawing/2014/main" id="{5C00785A-94E3-4E49-A9FB-A09C19F3BF8E}"/>
              </a:ext>
            </a:extLst>
          </p:cNvPr>
          <p:cNvSpPr txBox="1"/>
          <p:nvPr/>
        </p:nvSpPr>
        <p:spPr>
          <a:xfrm>
            <a:off x="2296250" y="5671977"/>
            <a:ext cx="6073424" cy="646331"/>
          </a:xfrm>
          <a:prstGeom prst="rect">
            <a:avLst/>
          </a:prstGeom>
          <a:noFill/>
        </p:spPr>
        <p:txBody>
          <a:bodyPr wrap="square" rtlCol="0">
            <a:spAutoFit/>
          </a:bodyPr>
          <a:lstStyle/>
          <a:p>
            <a:pPr algn="l"/>
            <a:r>
              <a:rPr lang="en-US" sz="1200" dirty="0"/>
              <a:t>New Member Coordinator Learning Plan (43 minutes):</a:t>
            </a:r>
          </a:p>
          <a:p>
            <a:pPr algn="l"/>
            <a:r>
              <a:rPr lang="en-US" sz="1200" dirty="0"/>
              <a:t>This course provides the basic information about the role of the New Member Coordinator and how they help welcome new families into units.</a:t>
            </a:r>
          </a:p>
        </p:txBody>
      </p:sp>
    </p:spTree>
    <p:extLst>
      <p:ext uri="{BB962C8B-B14F-4D97-AF65-F5344CB8AC3E}">
        <p14:creationId xmlns:p14="http://schemas.microsoft.com/office/powerpoint/2010/main" val="3929125071"/>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1447800" y="2857500"/>
            <a:ext cx="5410200" cy="1143000"/>
          </a:xfrm>
        </p:spPr>
        <p:txBody>
          <a:bodyPr/>
          <a:lstStyle/>
          <a:p>
            <a:pPr eaLnBrk="1" hangingPunct="1"/>
            <a:r>
              <a:rPr lang="en-US" dirty="0">
                <a:solidFill>
                  <a:srgbClr val="FFFF00"/>
                </a:solidFill>
              </a:rPr>
              <a:t>Questions?</a:t>
            </a:r>
          </a:p>
        </p:txBody>
      </p:sp>
    </p:spTree>
  </p:cSld>
  <p:clrMapOvr>
    <a:masterClrMapping/>
  </p:clrMapOvr>
  <p:transition advClick="0"/>
</p:sld>
</file>

<file path=ppt/theme/theme1.xml><?xml version="1.0" encoding="utf-8"?>
<a:theme xmlns:a="http://schemas.openxmlformats.org/drawingml/2006/main" name="2_Template_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3267</TotalTime>
  <Words>678</Words>
  <Application>Microsoft Office PowerPoint</Application>
  <PresentationFormat>On-screen Show (4:3)</PresentationFormat>
  <Paragraphs>55</Paragraphs>
  <Slides>7</Slides>
  <Notes>5</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Algerian</vt:lpstr>
      <vt:lpstr>Arial</vt:lpstr>
      <vt:lpstr>Calibri</vt:lpstr>
      <vt:lpstr>Harlow Solid Italic</vt:lpstr>
      <vt:lpstr>2_Template_5</vt:lpstr>
      <vt:lpstr>New Member Coordinator Troop Committee</vt:lpstr>
      <vt:lpstr>Course Objectives</vt:lpstr>
      <vt:lpstr>The Troop</vt:lpstr>
      <vt:lpstr>Troop Committee</vt:lpstr>
      <vt:lpstr>New Unit Coordinator I</vt:lpstr>
      <vt:lpstr>New Unit Coordinator II</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Committee Training</dc:title>
  <dc:creator>Dennis Fairbairn</dc:creator>
  <cp:lastModifiedBy>Rich Goodwin</cp:lastModifiedBy>
  <cp:revision>145</cp:revision>
  <dcterms:created xsi:type="dcterms:W3CDTF">2005-04-09T02:49:54Z</dcterms:created>
  <dcterms:modified xsi:type="dcterms:W3CDTF">2021-09-02T17:14:30Z</dcterms:modified>
</cp:coreProperties>
</file>